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5" name="Shape 20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7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88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5 master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4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05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6 master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1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22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7 master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38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39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8 master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56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9 master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0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2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73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0 master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90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1 master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 master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6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37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2 master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54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3 master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0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71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DE9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731519" y="110489"/>
            <a:ext cx="13167362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731519" y="1920239"/>
            <a:ext cx="13167362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Text 0"/>
          <p:cNvSpPr txBox="1"/>
          <p:nvPr/>
        </p:nvSpPr>
        <p:spPr>
          <a:xfrm>
            <a:off x="979904" y="1888120"/>
            <a:ext cx="7468553" cy="1385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Telecommunication Churn Prediction </a:t>
            </a:r>
          </a:p>
        </p:txBody>
      </p:sp>
      <p:sp>
        <p:nvSpPr>
          <p:cNvPr id="209" name="Text 1"/>
          <p:cNvSpPr txBox="1"/>
          <p:nvPr/>
        </p:nvSpPr>
        <p:spPr>
          <a:xfrm>
            <a:off x="965686" y="3555600"/>
            <a:ext cx="5869683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Predicting customer churn is crucial for business success.</a:t>
            </a:r>
          </a:p>
        </p:txBody>
      </p:sp>
      <p:sp>
        <p:nvSpPr>
          <p:cNvPr id="210" name="Text 1"/>
          <p:cNvSpPr txBox="1"/>
          <p:nvPr/>
        </p:nvSpPr>
        <p:spPr>
          <a:xfrm>
            <a:off x="1022558" y="4368687"/>
            <a:ext cx="6517844" cy="5310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Project: P494</a:t>
            </a: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Presented By: Group 2</a:t>
            </a: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1.Snehal Gawade</a:t>
            </a: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2.Abhi</a:t>
            </a: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3.Anil</a:t>
            </a: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4.Kiran</a:t>
            </a: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5.Bhargav Pataudi</a:t>
            </a: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6.Shaik Zabrulla Basha</a:t>
            </a: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7.Siddharth</a:t>
            </a: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</a:p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Text 0"/>
          <p:cNvSpPr txBox="1"/>
          <p:nvPr/>
        </p:nvSpPr>
        <p:spPr>
          <a:xfrm>
            <a:off x="837723" y="843795"/>
            <a:ext cx="5840904" cy="549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400"/>
              </a:lnSpc>
              <a:defRPr b="1" sz="35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Conclusion &amp; Future Scope</a:t>
            </a:r>
          </a:p>
        </p:txBody>
      </p:sp>
      <p:pic>
        <p:nvPicPr>
          <p:cNvPr id="323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7723" y="1885831"/>
            <a:ext cx="4078963" cy="2520911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Text 1"/>
          <p:cNvSpPr txBox="1"/>
          <p:nvPr/>
        </p:nvSpPr>
        <p:spPr>
          <a:xfrm>
            <a:off x="837723" y="4705944"/>
            <a:ext cx="1767001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Data Insights</a:t>
            </a:r>
          </a:p>
        </p:txBody>
      </p:sp>
      <p:sp>
        <p:nvSpPr>
          <p:cNvPr id="325" name="Text 2"/>
          <p:cNvSpPr txBox="1"/>
          <p:nvPr/>
        </p:nvSpPr>
        <p:spPr>
          <a:xfrm>
            <a:off x="837724" y="5201482"/>
            <a:ext cx="4078962" cy="1119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Comprehensive dataset enables in-depth churn analysis and informed decisions.</a:t>
            </a:r>
          </a:p>
        </p:txBody>
      </p:sp>
      <p:pic>
        <p:nvPicPr>
          <p:cNvPr id="326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75658" y="1885831"/>
            <a:ext cx="4078963" cy="2520911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Text 3"/>
          <p:cNvSpPr txBox="1"/>
          <p:nvPr/>
        </p:nvSpPr>
        <p:spPr>
          <a:xfrm>
            <a:off x="5275658" y="4705944"/>
            <a:ext cx="2605610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Model Performance</a:t>
            </a:r>
          </a:p>
        </p:txBody>
      </p:sp>
      <p:sp>
        <p:nvSpPr>
          <p:cNvPr id="328" name="Text 4"/>
          <p:cNvSpPr txBox="1"/>
          <p:nvPr/>
        </p:nvSpPr>
        <p:spPr>
          <a:xfrm>
            <a:off x="5275658" y="5201482"/>
            <a:ext cx="4078963" cy="1119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Robust model delivers high accuracy predictions, enhancing business outcomes.</a:t>
            </a:r>
          </a:p>
        </p:txBody>
      </p:sp>
      <p:pic>
        <p:nvPicPr>
          <p:cNvPr id="329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13594" y="1885831"/>
            <a:ext cx="4079082" cy="2521030"/>
          </a:xfrm>
          <a:prstGeom prst="rect">
            <a:avLst/>
          </a:prstGeom>
          <a:ln w="12700">
            <a:miter lim="400000"/>
          </a:ln>
        </p:spPr>
      </p:pic>
      <p:sp>
        <p:nvSpPr>
          <p:cNvPr id="330" name="Text 5"/>
          <p:cNvSpPr txBox="1"/>
          <p:nvPr/>
        </p:nvSpPr>
        <p:spPr>
          <a:xfrm>
            <a:off x="9713594" y="4706063"/>
            <a:ext cx="1818842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Streamlit App</a:t>
            </a:r>
          </a:p>
        </p:txBody>
      </p:sp>
      <p:sp>
        <p:nvSpPr>
          <p:cNvPr id="331" name="Text 6"/>
          <p:cNvSpPr txBox="1"/>
          <p:nvPr/>
        </p:nvSpPr>
        <p:spPr>
          <a:xfrm>
            <a:off x="9713594" y="5201603"/>
            <a:ext cx="4079081" cy="738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Intuitive interface provides real-time churn analysis for ease of use.</a:t>
            </a:r>
          </a:p>
        </p:txBody>
      </p:sp>
      <p:sp>
        <p:nvSpPr>
          <p:cNvPr id="332" name="Text 7"/>
          <p:cNvSpPr txBox="1"/>
          <p:nvPr/>
        </p:nvSpPr>
        <p:spPr>
          <a:xfrm>
            <a:off x="837724" y="6619755"/>
            <a:ext cx="12954952" cy="738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b="1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Future Improvements:</a:t>
            </a:r>
            <a:r>
              <a:rPr b="0"/>
              <a:t> Implement deep learning for enhanced accuracy, integrate with real-time customer data, and deploy using Docker &amp; Cloud platforms.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ext 0"/>
          <p:cNvSpPr txBox="1"/>
          <p:nvPr/>
        </p:nvSpPr>
        <p:spPr>
          <a:xfrm>
            <a:off x="801409" y="629721"/>
            <a:ext cx="2868006" cy="6611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300"/>
              </a:lnSpc>
              <a:defRPr b="1" sz="42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Thank You!</a:t>
            </a:r>
          </a:p>
        </p:txBody>
      </p:sp>
      <p:pic>
        <p:nvPicPr>
          <p:cNvPr id="33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1409" y="1761052"/>
            <a:ext cx="6066832" cy="3749518"/>
          </a:xfrm>
          <a:prstGeom prst="rect">
            <a:avLst/>
          </a:prstGeom>
          <a:ln w="12700">
            <a:miter lim="400000"/>
          </a:ln>
        </p:spPr>
      </p:pic>
      <p:sp>
        <p:nvSpPr>
          <p:cNvPr id="336" name="Text 1"/>
          <p:cNvSpPr txBox="1"/>
          <p:nvPr/>
        </p:nvSpPr>
        <p:spPr>
          <a:xfrm>
            <a:off x="801409" y="5796796"/>
            <a:ext cx="2132628" cy="3254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b="1" sz="21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Valuable Dataset</a:t>
            </a:r>
          </a:p>
        </p:txBody>
      </p:sp>
      <p:sp>
        <p:nvSpPr>
          <p:cNvPr id="337" name="Text 2"/>
          <p:cNvSpPr txBox="1"/>
          <p:nvPr/>
        </p:nvSpPr>
        <p:spPr>
          <a:xfrm>
            <a:off x="801409" y="6270783"/>
            <a:ext cx="3532673" cy="337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Gratitude for providing the dataset.</a:t>
            </a:r>
          </a:p>
        </p:txBody>
      </p:sp>
      <p:pic>
        <p:nvPicPr>
          <p:cNvPr id="338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86887" y="1761052"/>
            <a:ext cx="6066832" cy="3749518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Text 3"/>
          <p:cNvSpPr txBox="1"/>
          <p:nvPr/>
        </p:nvSpPr>
        <p:spPr>
          <a:xfrm>
            <a:off x="7486887" y="5796796"/>
            <a:ext cx="2042643" cy="3254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b="1" sz="21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Impactful Model</a:t>
            </a:r>
          </a:p>
        </p:txBody>
      </p:sp>
      <p:sp>
        <p:nvSpPr>
          <p:cNvPr id="340" name="Text 4"/>
          <p:cNvSpPr txBox="1"/>
          <p:nvPr/>
        </p:nvSpPr>
        <p:spPr>
          <a:xfrm>
            <a:off x="7486887" y="6270783"/>
            <a:ext cx="6342104" cy="692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This churn prediction model optimizes customer retention and improves business outcomes.</a:t>
            </a:r>
          </a:p>
        </p:txBody>
      </p:sp>
      <p:sp>
        <p:nvSpPr>
          <p:cNvPr id="341" name="Text 5"/>
          <p:cNvSpPr txBox="1"/>
          <p:nvPr/>
        </p:nvSpPr>
        <p:spPr>
          <a:xfrm>
            <a:off x="801410" y="7260787"/>
            <a:ext cx="1143646" cy="337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 0"/>
          <p:cNvSpPr txBox="1"/>
          <p:nvPr/>
        </p:nvSpPr>
        <p:spPr>
          <a:xfrm>
            <a:off x="837724" y="1099541"/>
            <a:ext cx="8519121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Understanding Customer Churn</a:t>
            </a:r>
          </a:p>
        </p:txBody>
      </p:sp>
      <p:pic>
        <p:nvPicPr>
          <p:cNvPr id="213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7723" y="2282308"/>
            <a:ext cx="4078963" cy="2520912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Text 1"/>
          <p:cNvSpPr txBox="1"/>
          <p:nvPr/>
        </p:nvSpPr>
        <p:spPr>
          <a:xfrm>
            <a:off x="2839727" y="5102423"/>
            <a:ext cx="2076959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What is Churn?</a:t>
            </a:r>
          </a:p>
        </p:txBody>
      </p:sp>
      <p:sp>
        <p:nvSpPr>
          <p:cNvPr id="215" name="Text 2"/>
          <p:cNvSpPr txBox="1"/>
          <p:nvPr/>
        </p:nvSpPr>
        <p:spPr>
          <a:xfrm>
            <a:off x="837724" y="5597962"/>
            <a:ext cx="4078962" cy="150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In telecommunications, churn refers to customers who cancel their subscriptions or switch to a competitor's service.</a:t>
            </a:r>
          </a:p>
        </p:txBody>
      </p:sp>
      <p:pic>
        <p:nvPicPr>
          <p:cNvPr id="216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75658" y="2282308"/>
            <a:ext cx="4078963" cy="2520912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Text 3"/>
          <p:cNvSpPr txBox="1"/>
          <p:nvPr/>
        </p:nvSpPr>
        <p:spPr>
          <a:xfrm>
            <a:off x="7432505" y="5102423"/>
            <a:ext cx="1922116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Why It Matters</a:t>
            </a:r>
          </a:p>
        </p:txBody>
      </p:sp>
      <p:sp>
        <p:nvSpPr>
          <p:cNvPr id="218" name="Text 4"/>
          <p:cNvSpPr txBox="1"/>
          <p:nvPr/>
        </p:nvSpPr>
        <p:spPr>
          <a:xfrm>
            <a:off x="5275658" y="5597962"/>
            <a:ext cx="4078963" cy="150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Retaining valuable customers reduces acquisition costs and ensures a stable revenue stream for the telecommunication company.</a:t>
            </a:r>
          </a:p>
        </p:txBody>
      </p:sp>
      <p:pic>
        <p:nvPicPr>
          <p:cNvPr id="219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13594" y="2282308"/>
            <a:ext cx="4079082" cy="2521031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Text 5"/>
          <p:cNvSpPr txBox="1"/>
          <p:nvPr/>
        </p:nvSpPr>
        <p:spPr>
          <a:xfrm>
            <a:off x="12134135" y="5102542"/>
            <a:ext cx="1658541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Project Goal</a:t>
            </a:r>
          </a:p>
        </p:txBody>
      </p:sp>
      <p:sp>
        <p:nvSpPr>
          <p:cNvPr id="221" name="Text 6"/>
          <p:cNvSpPr txBox="1"/>
          <p:nvPr/>
        </p:nvSpPr>
        <p:spPr>
          <a:xfrm>
            <a:off x="9713594" y="5598081"/>
            <a:ext cx="4079081" cy="738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Predict the probability of customer churn using machine learning models.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 0"/>
          <p:cNvSpPr txBox="1"/>
          <p:nvPr/>
        </p:nvSpPr>
        <p:spPr>
          <a:xfrm>
            <a:off x="754617" y="766762"/>
            <a:ext cx="4142459" cy="611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900"/>
              </a:lnSpc>
              <a:defRPr b="1" sz="39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Dataset Overview</a:t>
            </a:r>
          </a:p>
        </p:txBody>
      </p:sp>
      <p:sp>
        <p:nvSpPr>
          <p:cNvPr id="224" name="Shape 1"/>
          <p:cNvSpPr/>
          <p:nvPr/>
        </p:nvSpPr>
        <p:spPr>
          <a:xfrm>
            <a:off x="754617" y="1724262"/>
            <a:ext cx="4229934" cy="5738457"/>
          </a:xfrm>
          <a:prstGeom prst="roundRect">
            <a:avLst>
              <a:gd name="adj" fmla="val 765"/>
            </a:avLst>
          </a:prstGeom>
          <a:solidFill>
            <a:srgbClr val="F3E7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25" name="Text 2"/>
          <p:cNvSpPr txBox="1"/>
          <p:nvPr/>
        </p:nvSpPr>
        <p:spPr>
          <a:xfrm>
            <a:off x="970240" y="1939885"/>
            <a:ext cx="2855163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Customer Churn Dataset</a:t>
            </a:r>
          </a:p>
        </p:txBody>
      </p:sp>
      <p:sp>
        <p:nvSpPr>
          <p:cNvPr id="226" name="Text 3"/>
          <p:cNvSpPr txBox="1"/>
          <p:nvPr/>
        </p:nvSpPr>
        <p:spPr>
          <a:xfrm>
            <a:off x="970240" y="2386251"/>
            <a:ext cx="3798690" cy="1006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This dataset contains customer information relevant to predicting churn in a telecommunications company.</a:t>
            </a:r>
          </a:p>
        </p:txBody>
      </p:sp>
      <p:sp>
        <p:nvSpPr>
          <p:cNvPr id="227" name="Shape 4"/>
          <p:cNvSpPr/>
          <p:nvPr/>
        </p:nvSpPr>
        <p:spPr>
          <a:xfrm>
            <a:off x="5200174" y="1724262"/>
            <a:ext cx="4229933" cy="5738457"/>
          </a:xfrm>
          <a:prstGeom prst="roundRect">
            <a:avLst>
              <a:gd name="adj" fmla="val 765"/>
            </a:avLst>
          </a:prstGeom>
          <a:solidFill>
            <a:srgbClr val="F3E7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28" name="Text 5"/>
          <p:cNvSpPr txBox="1"/>
          <p:nvPr/>
        </p:nvSpPr>
        <p:spPr>
          <a:xfrm>
            <a:off x="5415796" y="1939885"/>
            <a:ext cx="1528248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Key Features</a:t>
            </a:r>
          </a:p>
        </p:txBody>
      </p:sp>
      <p:sp>
        <p:nvSpPr>
          <p:cNvPr id="229" name="Text 6"/>
          <p:cNvSpPr txBox="1"/>
          <p:nvPr/>
        </p:nvSpPr>
        <p:spPr>
          <a:xfrm>
            <a:off x="5415796" y="2386251"/>
            <a:ext cx="3798690" cy="663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b="1" sz="16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Account Length:</a:t>
            </a:r>
            <a:r>
              <a:rPr b="0"/>
              <a:t> Duration of customer's account in months.</a:t>
            </a:r>
          </a:p>
        </p:txBody>
      </p:sp>
      <p:sp>
        <p:nvSpPr>
          <p:cNvPr id="230" name="Text 7"/>
          <p:cNvSpPr txBox="1"/>
          <p:nvPr/>
        </p:nvSpPr>
        <p:spPr>
          <a:xfrm>
            <a:off x="5415796" y="3151465"/>
            <a:ext cx="3798690" cy="663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b="1" sz="16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VMail Message:</a:t>
            </a:r>
            <a:r>
              <a:rPr b="0"/>
              <a:t> Number of voice mail messages.</a:t>
            </a:r>
          </a:p>
        </p:txBody>
      </p:sp>
      <p:sp>
        <p:nvSpPr>
          <p:cNvPr id="231" name="Text 8"/>
          <p:cNvSpPr txBox="1"/>
          <p:nvPr/>
        </p:nvSpPr>
        <p:spPr>
          <a:xfrm>
            <a:off x="5415796" y="3916679"/>
            <a:ext cx="3798690" cy="663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b="1" sz="16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Day Minutes:</a:t>
            </a:r>
            <a:r>
              <a:rPr b="0"/>
              <a:t> Total minutes of daytime calls.</a:t>
            </a:r>
          </a:p>
        </p:txBody>
      </p:sp>
      <p:sp>
        <p:nvSpPr>
          <p:cNvPr id="232" name="Text 9"/>
          <p:cNvSpPr txBox="1"/>
          <p:nvPr/>
        </p:nvSpPr>
        <p:spPr>
          <a:xfrm>
            <a:off x="5415796" y="4681894"/>
            <a:ext cx="3798690" cy="663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b="1" sz="16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Night Calls:</a:t>
            </a:r>
            <a:r>
              <a:rPr b="0"/>
              <a:t> Number of calls made during the night.</a:t>
            </a:r>
          </a:p>
        </p:txBody>
      </p:sp>
      <p:sp>
        <p:nvSpPr>
          <p:cNvPr id="233" name="Text 10"/>
          <p:cNvSpPr txBox="1"/>
          <p:nvPr/>
        </p:nvSpPr>
        <p:spPr>
          <a:xfrm>
            <a:off x="5415796" y="5447108"/>
            <a:ext cx="3798690" cy="663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b="1" sz="16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Customer Service Calls:</a:t>
            </a:r>
            <a:r>
              <a:rPr b="0"/>
              <a:t> Number of calls made to customer service.</a:t>
            </a:r>
          </a:p>
        </p:txBody>
      </p:sp>
      <p:sp>
        <p:nvSpPr>
          <p:cNvPr id="234" name="Text 11"/>
          <p:cNvSpPr txBox="1"/>
          <p:nvPr/>
        </p:nvSpPr>
        <p:spPr>
          <a:xfrm>
            <a:off x="5415796" y="6212323"/>
            <a:ext cx="3798690" cy="1006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b="1" sz="16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International Plan:</a:t>
            </a:r>
            <a:r>
              <a:rPr b="0"/>
              <a:t> Whether the customer has an international plan (yes/no).</a:t>
            </a:r>
          </a:p>
        </p:txBody>
      </p:sp>
      <p:sp>
        <p:nvSpPr>
          <p:cNvPr id="235" name="Shape 12"/>
          <p:cNvSpPr/>
          <p:nvPr/>
        </p:nvSpPr>
        <p:spPr>
          <a:xfrm>
            <a:off x="9645729" y="1724262"/>
            <a:ext cx="4229933" cy="5738457"/>
          </a:xfrm>
          <a:prstGeom prst="roundRect">
            <a:avLst>
              <a:gd name="adj" fmla="val 765"/>
            </a:avLst>
          </a:prstGeom>
          <a:solidFill>
            <a:srgbClr val="F3E7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36" name="Text 13"/>
          <p:cNvSpPr txBox="1"/>
          <p:nvPr/>
        </p:nvSpPr>
        <p:spPr>
          <a:xfrm>
            <a:off x="9861352" y="1939885"/>
            <a:ext cx="1725130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b="1" sz="19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Target Variable</a:t>
            </a:r>
          </a:p>
        </p:txBody>
      </p:sp>
      <p:sp>
        <p:nvSpPr>
          <p:cNvPr id="237" name="Text 14"/>
          <p:cNvSpPr txBox="1"/>
          <p:nvPr/>
        </p:nvSpPr>
        <p:spPr>
          <a:xfrm>
            <a:off x="9861352" y="2386251"/>
            <a:ext cx="3798690" cy="663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700"/>
              </a:lnSpc>
              <a:defRPr b="1" sz="16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Churn:</a:t>
            </a:r>
            <a:r>
              <a:rPr b="0"/>
              <a:t> Indicates whether the customer churned (Yes/No).</a:t>
            </a:r>
          </a:p>
        </p:txBody>
      </p:sp>
      <p:sp>
        <p:nvSpPr>
          <p:cNvPr id="238" name="Text 15"/>
          <p:cNvSpPr txBox="1"/>
          <p:nvPr/>
        </p:nvSpPr>
        <p:spPr>
          <a:xfrm>
            <a:off x="9861352" y="3205401"/>
            <a:ext cx="3798690" cy="663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This is the variable our model aims to predict.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Text 0"/>
          <p:cNvSpPr txBox="1"/>
          <p:nvPr/>
        </p:nvSpPr>
        <p:spPr>
          <a:xfrm>
            <a:off x="6324124" y="1428868"/>
            <a:ext cx="6938219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Data Preprocessing Steps</a:t>
            </a:r>
          </a:p>
        </p:txBody>
      </p:sp>
      <p:pic>
        <p:nvPicPr>
          <p:cNvPr id="242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24124" y="2491858"/>
            <a:ext cx="1196817" cy="1436252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Text 1"/>
          <p:cNvSpPr txBox="1"/>
          <p:nvPr/>
        </p:nvSpPr>
        <p:spPr>
          <a:xfrm>
            <a:off x="7879912" y="2731174"/>
            <a:ext cx="2015977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Missing Values</a:t>
            </a:r>
          </a:p>
        </p:txBody>
      </p:sp>
      <p:sp>
        <p:nvSpPr>
          <p:cNvPr id="244" name="Text 2"/>
          <p:cNvSpPr txBox="1"/>
          <p:nvPr/>
        </p:nvSpPr>
        <p:spPr>
          <a:xfrm>
            <a:off x="7879912" y="3226712"/>
            <a:ext cx="2541700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Handling and imputation.</a:t>
            </a:r>
          </a:p>
        </p:txBody>
      </p:sp>
      <p:pic>
        <p:nvPicPr>
          <p:cNvPr id="245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24124" y="3928109"/>
            <a:ext cx="1196817" cy="1436252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Text 3"/>
          <p:cNvSpPr txBox="1"/>
          <p:nvPr/>
        </p:nvSpPr>
        <p:spPr>
          <a:xfrm>
            <a:off x="7879912" y="4167425"/>
            <a:ext cx="2839307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Categorical Variables</a:t>
            </a:r>
          </a:p>
        </p:txBody>
      </p:sp>
      <p:sp>
        <p:nvSpPr>
          <p:cNvPr id="247" name="Text 4"/>
          <p:cNvSpPr txBox="1"/>
          <p:nvPr/>
        </p:nvSpPr>
        <p:spPr>
          <a:xfrm>
            <a:off x="7879912" y="4662963"/>
            <a:ext cx="2541142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Conversion to numerical.</a:t>
            </a:r>
          </a:p>
        </p:txBody>
      </p:sp>
      <p:pic>
        <p:nvPicPr>
          <p:cNvPr id="248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324124" y="5364360"/>
            <a:ext cx="1196817" cy="1436252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Text 5"/>
          <p:cNvSpPr txBox="1"/>
          <p:nvPr/>
        </p:nvSpPr>
        <p:spPr>
          <a:xfrm>
            <a:off x="7879912" y="5603676"/>
            <a:ext cx="2093331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Feature Scaling</a:t>
            </a:r>
          </a:p>
        </p:txBody>
      </p:sp>
      <p:sp>
        <p:nvSpPr>
          <p:cNvPr id="250" name="Text 6"/>
          <p:cNvSpPr txBox="1"/>
          <p:nvPr/>
        </p:nvSpPr>
        <p:spPr>
          <a:xfrm>
            <a:off x="7879912" y="6099214"/>
            <a:ext cx="2477853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Normalization if needed.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Text 0"/>
          <p:cNvSpPr txBox="1"/>
          <p:nvPr/>
        </p:nvSpPr>
        <p:spPr>
          <a:xfrm>
            <a:off x="6324124" y="1418033"/>
            <a:ext cx="7154045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Model Selection &amp; Training</a:t>
            </a:r>
          </a:p>
        </p:txBody>
      </p:sp>
      <p:pic>
        <p:nvPicPr>
          <p:cNvPr id="254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11834" y="2481023"/>
            <a:ext cx="562452" cy="562452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Text 1"/>
          <p:cNvSpPr txBox="1"/>
          <p:nvPr/>
        </p:nvSpPr>
        <p:spPr>
          <a:xfrm>
            <a:off x="7242348" y="3282791"/>
            <a:ext cx="1331938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Algorithm</a:t>
            </a:r>
          </a:p>
        </p:txBody>
      </p:sp>
      <p:sp>
        <p:nvSpPr>
          <p:cNvPr id="256" name="Text 2"/>
          <p:cNvSpPr txBox="1"/>
          <p:nvPr/>
        </p:nvSpPr>
        <p:spPr>
          <a:xfrm>
            <a:off x="6324124" y="3778329"/>
            <a:ext cx="2250163" cy="2262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We chose Random Forest for its robustness and ability to handle non-linear relationships in the data.</a:t>
            </a:r>
          </a:p>
        </p:txBody>
      </p:sp>
      <p:pic>
        <p:nvPicPr>
          <p:cNvPr id="257" name="Image 2" descr="Imag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20970" y="2481023"/>
            <a:ext cx="562452" cy="562452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Text 3"/>
          <p:cNvSpPr txBox="1"/>
          <p:nvPr/>
        </p:nvSpPr>
        <p:spPr>
          <a:xfrm>
            <a:off x="8933259" y="3282791"/>
            <a:ext cx="2250163" cy="681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Hyperparameter Tuning</a:t>
            </a:r>
          </a:p>
        </p:txBody>
      </p:sp>
      <p:sp>
        <p:nvSpPr>
          <p:cNvPr id="259" name="Text 4"/>
          <p:cNvSpPr txBox="1"/>
          <p:nvPr/>
        </p:nvSpPr>
        <p:spPr>
          <a:xfrm>
            <a:off x="8933259" y="4130278"/>
            <a:ext cx="2250163" cy="3024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We used GridSearchCV to optimize hyperparameters, focusing on 'n_estimators', 'max_depth', and 'min_samples_split'.</a:t>
            </a:r>
          </a:p>
        </p:txBody>
      </p:sp>
      <p:pic>
        <p:nvPicPr>
          <p:cNvPr id="260" name="Image 3" descr="Imag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230105" y="2481023"/>
            <a:ext cx="562571" cy="562571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Text 5"/>
          <p:cNvSpPr txBox="1"/>
          <p:nvPr/>
        </p:nvSpPr>
        <p:spPr>
          <a:xfrm>
            <a:off x="12801666" y="3282910"/>
            <a:ext cx="991010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Metrics</a:t>
            </a:r>
          </a:p>
        </p:txBody>
      </p:sp>
      <p:sp>
        <p:nvSpPr>
          <p:cNvPr id="262" name="Text 6"/>
          <p:cNvSpPr txBox="1"/>
          <p:nvPr/>
        </p:nvSpPr>
        <p:spPr>
          <a:xfrm>
            <a:off x="11542394" y="3778448"/>
            <a:ext cx="2250282" cy="2262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We evaluated the model using Accuracy, Precision, Recall, and F1-score to ensure balanced performance.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 0"/>
          <p:cNvSpPr txBox="1"/>
          <p:nvPr/>
        </p:nvSpPr>
        <p:spPr>
          <a:xfrm>
            <a:off x="655914" y="639842"/>
            <a:ext cx="3563455" cy="5361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300"/>
              </a:lnSpc>
              <a:defRPr b="1" sz="34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Model Evaluation</a:t>
            </a:r>
          </a:p>
        </p:txBody>
      </p:sp>
      <p:pic>
        <p:nvPicPr>
          <p:cNvPr id="26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5915" y="1565910"/>
            <a:ext cx="2441615" cy="1508999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Text 1"/>
          <p:cNvSpPr txBox="1"/>
          <p:nvPr/>
        </p:nvSpPr>
        <p:spPr>
          <a:xfrm>
            <a:off x="655915" y="3309103"/>
            <a:ext cx="1777114" cy="263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b="1" sz="17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Accuracy: 0.9205</a:t>
            </a:r>
          </a:p>
        </p:txBody>
      </p:sp>
      <p:sp>
        <p:nvSpPr>
          <p:cNvPr id="267" name="Text 2"/>
          <p:cNvSpPr txBox="1"/>
          <p:nvPr/>
        </p:nvSpPr>
        <p:spPr>
          <a:xfrm>
            <a:off x="655915" y="3697128"/>
            <a:ext cx="2997188" cy="274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High overall correctness of the model.</a:t>
            </a:r>
          </a:p>
        </p:txBody>
      </p:sp>
      <p:pic>
        <p:nvPicPr>
          <p:cNvPr id="268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55745" y="1565910"/>
            <a:ext cx="2441734" cy="1508999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Text 3"/>
          <p:cNvSpPr txBox="1"/>
          <p:nvPr/>
        </p:nvSpPr>
        <p:spPr>
          <a:xfrm>
            <a:off x="4055745" y="3309103"/>
            <a:ext cx="1536756" cy="263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b="1" sz="17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Precision: 1.00</a:t>
            </a:r>
          </a:p>
        </p:txBody>
      </p:sp>
      <p:sp>
        <p:nvSpPr>
          <p:cNvPr id="270" name="Text 4"/>
          <p:cNvSpPr txBox="1"/>
          <p:nvPr/>
        </p:nvSpPr>
        <p:spPr>
          <a:xfrm>
            <a:off x="4055745" y="3697128"/>
            <a:ext cx="2651485" cy="274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The model has no false positives.</a:t>
            </a:r>
          </a:p>
        </p:txBody>
      </p:sp>
      <p:pic>
        <p:nvPicPr>
          <p:cNvPr id="271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455693" y="1565910"/>
            <a:ext cx="2441735" cy="1508999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Text 5"/>
          <p:cNvSpPr txBox="1"/>
          <p:nvPr/>
        </p:nvSpPr>
        <p:spPr>
          <a:xfrm>
            <a:off x="7455693" y="3309103"/>
            <a:ext cx="1200889" cy="263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b="1" sz="17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Recall: 0.87</a:t>
            </a:r>
          </a:p>
        </p:txBody>
      </p:sp>
      <p:sp>
        <p:nvSpPr>
          <p:cNvPr id="273" name="Text 6"/>
          <p:cNvSpPr txBox="1"/>
          <p:nvPr/>
        </p:nvSpPr>
        <p:spPr>
          <a:xfrm>
            <a:off x="7455693" y="3697128"/>
            <a:ext cx="3118843" cy="5666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The model correctly captured most of the positive cases.</a:t>
            </a:r>
          </a:p>
        </p:txBody>
      </p:sp>
      <p:pic>
        <p:nvPicPr>
          <p:cNvPr id="274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855642" y="1565910"/>
            <a:ext cx="2441735" cy="1508999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Text 7"/>
          <p:cNvSpPr txBox="1"/>
          <p:nvPr/>
        </p:nvSpPr>
        <p:spPr>
          <a:xfrm>
            <a:off x="10855642" y="3309103"/>
            <a:ext cx="1728832" cy="263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b="1" sz="17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F1-Score: 0.9082</a:t>
            </a:r>
          </a:p>
        </p:txBody>
      </p:sp>
      <p:sp>
        <p:nvSpPr>
          <p:cNvPr id="276" name="Text 8"/>
          <p:cNvSpPr txBox="1"/>
          <p:nvPr/>
        </p:nvSpPr>
        <p:spPr>
          <a:xfrm>
            <a:off x="10855642" y="3697128"/>
            <a:ext cx="3118843" cy="5666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The harmonic mean of precision and recall, providing a balanced score.</a:t>
            </a:r>
          </a:p>
        </p:txBody>
      </p:sp>
      <p:pic>
        <p:nvPicPr>
          <p:cNvPr id="277" name="Image 4" descr="Image 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55915" y="4858941"/>
            <a:ext cx="2441615" cy="1508999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Text 9"/>
          <p:cNvSpPr txBox="1"/>
          <p:nvPr/>
        </p:nvSpPr>
        <p:spPr>
          <a:xfrm>
            <a:off x="655915" y="6602134"/>
            <a:ext cx="2224411" cy="263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b="1" sz="17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ROC AUC Score: 0.84</a:t>
            </a:r>
          </a:p>
        </p:txBody>
      </p:sp>
      <p:sp>
        <p:nvSpPr>
          <p:cNvPr id="279" name="Text 10"/>
          <p:cNvSpPr txBox="1"/>
          <p:nvPr/>
        </p:nvSpPr>
        <p:spPr>
          <a:xfrm>
            <a:off x="655915" y="6990159"/>
            <a:ext cx="3118724" cy="566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Excellent ability to distinguish between classes.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 0"/>
          <p:cNvSpPr txBox="1"/>
          <p:nvPr/>
        </p:nvSpPr>
        <p:spPr>
          <a:xfrm>
            <a:off x="837723" y="1482447"/>
            <a:ext cx="5851179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Deployment Overview</a:t>
            </a:r>
          </a:p>
        </p:txBody>
      </p:sp>
      <p:pic>
        <p:nvPicPr>
          <p:cNvPr id="28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7723" y="2665214"/>
            <a:ext cx="4078963" cy="2520911"/>
          </a:xfrm>
          <a:prstGeom prst="rect">
            <a:avLst/>
          </a:prstGeom>
          <a:ln w="12700">
            <a:miter lim="400000"/>
          </a:ln>
        </p:spPr>
      </p:pic>
      <p:sp>
        <p:nvSpPr>
          <p:cNvPr id="283" name="Text 1"/>
          <p:cNvSpPr txBox="1"/>
          <p:nvPr/>
        </p:nvSpPr>
        <p:spPr>
          <a:xfrm>
            <a:off x="837723" y="5485327"/>
            <a:ext cx="2574778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Train &amp; Save Model</a:t>
            </a:r>
          </a:p>
        </p:txBody>
      </p:sp>
      <p:sp>
        <p:nvSpPr>
          <p:cNvPr id="284" name="Text 2"/>
          <p:cNvSpPr txBox="1"/>
          <p:nvPr/>
        </p:nvSpPr>
        <p:spPr>
          <a:xfrm>
            <a:off x="837724" y="5980867"/>
            <a:ext cx="4078962" cy="738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Train the machine learning model and save it for later use.</a:t>
            </a:r>
          </a:p>
        </p:txBody>
      </p:sp>
      <p:pic>
        <p:nvPicPr>
          <p:cNvPr id="285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75658" y="2665214"/>
            <a:ext cx="4078963" cy="2520911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Text 3"/>
          <p:cNvSpPr txBox="1"/>
          <p:nvPr/>
        </p:nvSpPr>
        <p:spPr>
          <a:xfrm>
            <a:off x="5275658" y="5485327"/>
            <a:ext cx="1839852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Web Interface</a:t>
            </a:r>
          </a:p>
        </p:txBody>
      </p:sp>
      <p:sp>
        <p:nvSpPr>
          <p:cNvPr id="287" name="Text 4"/>
          <p:cNvSpPr txBox="1"/>
          <p:nvPr/>
        </p:nvSpPr>
        <p:spPr>
          <a:xfrm>
            <a:off x="5275658" y="5980867"/>
            <a:ext cx="4078963" cy="738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Develop a web interface to interact with the model.</a:t>
            </a:r>
          </a:p>
        </p:txBody>
      </p:sp>
      <p:pic>
        <p:nvPicPr>
          <p:cNvPr id="288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13594" y="2665214"/>
            <a:ext cx="4079082" cy="2521030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Text 5"/>
          <p:cNvSpPr txBox="1"/>
          <p:nvPr/>
        </p:nvSpPr>
        <p:spPr>
          <a:xfrm>
            <a:off x="9713594" y="5485448"/>
            <a:ext cx="1690056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Local Server</a:t>
            </a:r>
          </a:p>
        </p:txBody>
      </p:sp>
      <p:sp>
        <p:nvSpPr>
          <p:cNvPr id="290" name="Text 6"/>
          <p:cNvSpPr txBox="1"/>
          <p:nvPr/>
        </p:nvSpPr>
        <p:spPr>
          <a:xfrm>
            <a:off x="9713594" y="5980986"/>
            <a:ext cx="4079081" cy="738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Deploy the model on a local server to make predictions.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Text 0"/>
          <p:cNvSpPr txBox="1"/>
          <p:nvPr/>
        </p:nvSpPr>
        <p:spPr>
          <a:xfrm>
            <a:off x="837724" y="1308140"/>
            <a:ext cx="6688560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Streamlit Implementation</a:t>
            </a:r>
          </a:p>
        </p:txBody>
      </p:sp>
      <p:sp>
        <p:nvSpPr>
          <p:cNvPr id="293" name="Shape 1"/>
          <p:cNvSpPr/>
          <p:nvPr/>
        </p:nvSpPr>
        <p:spPr>
          <a:xfrm>
            <a:off x="1181456" y="2371130"/>
            <a:ext cx="30481" cy="4550213"/>
          </a:xfrm>
          <a:prstGeom prst="roundRect">
            <a:avLst>
              <a:gd name="adj" fmla="val 50000"/>
            </a:avLst>
          </a:prstGeom>
          <a:solidFill>
            <a:srgbClr val="D9CDB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94" name="Shape 2"/>
          <p:cNvSpPr/>
          <p:nvPr/>
        </p:nvSpPr>
        <p:spPr>
          <a:xfrm>
            <a:off x="1435477" y="2894290"/>
            <a:ext cx="837724" cy="30481"/>
          </a:xfrm>
          <a:prstGeom prst="roundRect">
            <a:avLst>
              <a:gd name="adj" fmla="val 50000"/>
            </a:avLst>
          </a:prstGeom>
          <a:solidFill>
            <a:srgbClr val="D9CDB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95" name="Shape 3"/>
          <p:cNvSpPr/>
          <p:nvPr/>
        </p:nvSpPr>
        <p:spPr>
          <a:xfrm>
            <a:off x="927436" y="2640329"/>
            <a:ext cx="538521" cy="538521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96" name="Text 4"/>
          <p:cNvSpPr txBox="1"/>
          <p:nvPr/>
        </p:nvSpPr>
        <p:spPr>
          <a:xfrm>
            <a:off x="1098466" y="2740580"/>
            <a:ext cx="196343" cy="34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600"/>
              </a:lnSpc>
              <a:defRPr sz="26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297" name="Text 5"/>
          <p:cNvSpPr txBox="1"/>
          <p:nvPr/>
        </p:nvSpPr>
        <p:spPr>
          <a:xfrm>
            <a:off x="2513290" y="2610444"/>
            <a:ext cx="1549673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User Inputs</a:t>
            </a:r>
          </a:p>
        </p:txBody>
      </p:sp>
      <p:sp>
        <p:nvSpPr>
          <p:cNvPr id="298" name="Text 6"/>
          <p:cNvSpPr txBox="1"/>
          <p:nvPr/>
        </p:nvSpPr>
        <p:spPr>
          <a:xfrm>
            <a:off x="2513290" y="3105983"/>
            <a:ext cx="2909826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Account length, Call minutes</a:t>
            </a:r>
          </a:p>
        </p:txBody>
      </p:sp>
      <p:sp>
        <p:nvSpPr>
          <p:cNvPr id="299" name="Shape 7"/>
          <p:cNvSpPr/>
          <p:nvPr/>
        </p:nvSpPr>
        <p:spPr>
          <a:xfrm>
            <a:off x="1435477" y="4490799"/>
            <a:ext cx="837724" cy="30481"/>
          </a:xfrm>
          <a:prstGeom prst="roundRect">
            <a:avLst>
              <a:gd name="adj" fmla="val 50000"/>
            </a:avLst>
          </a:prstGeom>
          <a:solidFill>
            <a:srgbClr val="D9CDB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00" name="Shape 8"/>
          <p:cNvSpPr/>
          <p:nvPr/>
        </p:nvSpPr>
        <p:spPr>
          <a:xfrm>
            <a:off x="927436" y="4236839"/>
            <a:ext cx="538521" cy="538521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01" name="Text 9"/>
          <p:cNvSpPr txBox="1"/>
          <p:nvPr/>
        </p:nvSpPr>
        <p:spPr>
          <a:xfrm>
            <a:off x="1098526" y="4337089"/>
            <a:ext cx="196342" cy="34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600"/>
              </a:lnSpc>
              <a:defRPr sz="26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302" name="Text 10"/>
          <p:cNvSpPr txBox="1"/>
          <p:nvPr/>
        </p:nvSpPr>
        <p:spPr>
          <a:xfrm>
            <a:off x="2513290" y="4206954"/>
            <a:ext cx="2371912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Prediction Output</a:t>
            </a:r>
          </a:p>
        </p:txBody>
      </p:sp>
      <p:sp>
        <p:nvSpPr>
          <p:cNvPr id="303" name="Text 11"/>
          <p:cNvSpPr txBox="1"/>
          <p:nvPr/>
        </p:nvSpPr>
        <p:spPr>
          <a:xfrm>
            <a:off x="2513290" y="4702492"/>
            <a:ext cx="1715480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Churn likelihood.</a:t>
            </a:r>
          </a:p>
        </p:txBody>
      </p:sp>
      <p:sp>
        <p:nvSpPr>
          <p:cNvPr id="304" name="Shape 12"/>
          <p:cNvSpPr/>
          <p:nvPr/>
        </p:nvSpPr>
        <p:spPr>
          <a:xfrm>
            <a:off x="1435477" y="6087307"/>
            <a:ext cx="837724" cy="30481"/>
          </a:xfrm>
          <a:prstGeom prst="roundRect">
            <a:avLst>
              <a:gd name="adj" fmla="val 50000"/>
            </a:avLst>
          </a:prstGeom>
          <a:solidFill>
            <a:srgbClr val="D9CDB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05" name="Shape 13"/>
          <p:cNvSpPr/>
          <p:nvPr/>
        </p:nvSpPr>
        <p:spPr>
          <a:xfrm>
            <a:off x="927436" y="5833347"/>
            <a:ext cx="538521" cy="538521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06" name="Text 14"/>
          <p:cNvSpPr txBox="1"/>
          <p:nvPr/>
        </p:nvSpPr>
        <p:spPr>
          <a:xfrm>
            <a:off x="1098526" y="5933599"/>
            <a:ext cx="196342" cy="34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600"/>
              </a:lnSpc>
              <a:defRPr sz="26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307" name="Text 15"/>
          <p:cNvSpPr txBox="1"/>
          <p:nvPr/>
        </p:nvSpPr>
        <p:spPr>
          <a:xfrm>
            <a:off x="2513290" y="5803462"/>
            <a:ext cx="1715567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Visualization</a:t>
            </a:r>
          </a:p>
        </p:txBody>
      </p:sp>
      <p:sp>
        <p:nvSpPr>
          <p:cNvPr id="308" name="Text 16"/>
          <p:cNvSpPr txBox="1"/>
          <p:nvPr/>
        </p:nvSpPr>
        <p:spPr>
          <a:xfrm>
            <a:off x="2513290" y="6299001"/>
            <a:ext cx="1994533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Charts and metrics.</a:t>
            </a:r>
          </a:p>
        </p:txBody>
      </p:sp>
      <p:pic>
        <p:nvPicPr>
          <p:cNvPr id="309" name="Picture 20" descr="Picture 2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42616" y="2012157"/>
            <a:ext cx="8261748" cy="59288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Text 0"/>
          <p:cNvSpPr txBox="1"/>
          <p:nvPr/>
        </p:nvSpPr>
        <p:spPr>
          <a:xfrm>
            <a:off x="837723" y="1482447"/>
            <a:ext cx="8985698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b="1" sz="44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Streamlit Demo: Churn Prediction</a:t>
            </a:r>
          </a:p>
        </p:txBody>
      </p:sp>
      <p:pic>
        <p:nvPicPr>
          <p:cNvPr id="31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7723" y="2665214"/>
            <a:ext cx="4078963" cy="2520911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Text 1"/>
          <p:cNvSpPr txBox="1"/>
          <p:nvPr/>
        </p:nvSpPr>
        <p:spPr>
          <a:xfrm>
            <a:off x="837723" y="5485327"/>
            <a:ext cx="1581189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Key Metrics</a:t>
            </a:r>
          </a:p>
        </p:txBody>
      </p:sp>
      <p:sp>
        <p:nvSpPr>
          <p:cNvPr id="314" name="Text 2"/>
          <p:cNvSpPr txBox="1"/>
          <p:nvPr/>
        </p:nvSpPr>
        <p:spPr>
          <a:xfrm>
            <a:off x="837724" y="5980867"/>
            <a:ext cx="4078962" cy="738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Demonstrates key inputs influencing churn prediction.</a:t>
            </a:r>
          </a:p>
        </p:txBody>
      </p:sp>
      <p:pic>
        <p:nvPicPr>
          <p:cNvPr id="315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75658" y="2665214"/>
            <a:ext cx="4078963" cy="2520911"/>
          </a:xfrm>
          <a:prstGeom prst="rect">
            <a:avLst/>
          </a:prstGeom>
          <a:ln w="12700">
            <a:miter lim="400000"/>
          </a:ln>
        </p:spPr>
      </p:pic>
      <p:sp>
        <p:nvSpPr>
          <p:cNvPr id="316" name="Text 3"/>
          <p:cNvSpPr txBox="1"/>
          <p:nvPr/>
        </p:nvSpPr>
        <p:spPr>
          <a:xfrm>
            <a:off x="5275658" y="5485327"/>
            <a:ext cx="2559771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Real-Time Analysis</a:t>
            </a:r>
          </a:p>
        </p:txBody>
      </p:sp>
      <p:sp>
        <p:nvSpPr>
          <p:cNvPr id="317" name="Text 4"/>
          <p:cNvSpPr txBox="1"/>
          <p:nvPr/>
        </p:nvSpPr>
        <p:spPr>
          <a:xfrm>
            <a:off x="5275658" y="5980867"/>
            <a:ext cx="4078963" cy="738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Provides dynamic predictions based on varying customer profiles.</a:t>
            </a:r>
          </a:p>
        </p:txBody>
      </p:sp>
      <p:pic>
        <p:nvPicPr>
          <p:cNvPr id="318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13594" y="2665214"/>
            <a:ext cx="4079082" cy="2521030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Text 5"/>
          <p:cNvSpPr txBox="1"/>
          <p:nvPr/>
        </p:nvSpPr>
        <p:spPr>
          <a:xfrm>
            <a:off x="9713594" y="5485448"/>
            <a:ext cx="2202608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b="1" sz="220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pPr/>
            <a:r>
              <a:t>User Experience</a:t>
            </a:r>
          </a:p>
        </p:txBody>
      </p:sp>
      <p:sp>
        <p:nvSpPr>
          <p:cNvPr id="320" name="Text 6"/>
          <p:cNvSpPr txBox="1"/>
          <p:nvPr/>
        </p:nvSpPr>
        <p:spPr>
          <a:xfrm>
            <a:off x="9713594" y="5980986"/>
            <a:ext cx="4079081" cy="738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3A363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/>
            <a:r>
              <a:t>Offers an intuitive interface for ease of use.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DE9D3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